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7" r:id="rId3"/>
    <p:sldId id="268" r:id="rId4"/>
    <p:sldId id="272" r:id="rId5"/>
    <p:sldId id="271" r:id="rId6"/>
    <p:sldId id="27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147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290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612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5796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129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944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147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322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778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771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77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C7DB3-C5BE-4B7D-97B3-08C035422C88}" type="datetimeFigureOut">
              <a:rPr lang="en-AU" smtClean="0"/>
              <a:t>23/05/2019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1F119-E53C-4F95-838B-C120C3007E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311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885952" y="4762423"/>
            <a:ext cx="10515600" cy="1131601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000" spc="600" dirty="0" smtClean="0">
                <a:solidFill>
                  <a:schemeClr val="accent6">
                    <a:lumMod val="75000"/>
                  </a:schemeClr>
                </a:solidFill>
                <a:latin typeface="Soul Paint" pitchFamily="2" charset="0"/>
              </a:rPr>
              <a:t>Keep Vanuatu‘s Environment </a:t>
            </a:r>
            <a:r>
              <a:rPr lang="en-US" sz="3000" spc="600" dirty="0">
                <a:solidFill>
                  <a:schemeClr val="accent6">
                    <a:lumMod val="75000"/>
                  </a:schemeClr>
                </a:solidFill>
                <a:latin typeface="Soul Paint" pitchFamily="2" charset="0"/>
              </a:rPr>
              <a:t>and its people’s health safe from </a:t>
            </a:r>
            <a:r>
              <a:rPr lang="en-US" sz="3000" spc="600" dirty="0" smtClean="0">
                <a:solidFill>
                  <a:schemeClr val="accent6">
                    <a:lumMod val="75000"/>
                  </a:schemeClr>
                </a:solidFill>
                <a:latin typeface="Soul Paint" pitchFamily="2" charset="0"/>
              </a:rPr>
              <a:t>harmful chemicals and </a:t>
            </a:r>
            <a:r>
              <a:rPr lang="en-US" sz="3000" spc="600" dirty="0">
                <a:solidFill>
                  <a:schemeClr val="accent6">
                    <a:lumMod val="75000"/>
                  </a:schemeClr>
                </a:solidFill>
                <a:latin typeface="Soul Paint" pitchFamily="2" charset="0"/>
              </a:rPr>
              <a:t>their wastes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8269" y="61153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  <a:t/>
            </a:r>
            <a:b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</a:br>
            <a:r>
              <a:rPr lang="en-AU" sz="6000" b="1" dirty="0">
                <a:solidFill>
                  <a:srgbClr val="C00000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  <a:cs typeface="Arial" panose="020B0604020202020204" pitchFamily="34" charset="0"/>
              </a:rPr>
              <a:t>INTRODUCTION</a:t>
            </a:r>
            <a:r>
              <a:rPr lang="en-AU" sz="3100" b="1" dirty="0" smtClean="0">
                <a:latin typeface="Kristen ITC" panose="03050502040202030202" pitchFamily="66" charset="0"/>
                <a:cs typeface="Arial" panose="020B0604020202020204" pitchFamily="34" charset="0"/>
              </a:rPr>
              <a:t/>
            </a:r>
            <a:br>
              <a:rPr lang="en-AU" sz="3100" b="1" dirty="0" smtClean="0">
                <a:latin typeface="Kristen ITC" panose="03050502040202030202" pitchFamily="66" charset="0"/>
                <a:cs typeface="Arial" panose="020B0604020202020204" pitchFamily="34" charset="0"/>
              </a:rPr>
            </a:br>
            <a: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  <a:t/>
            </a:r>
            <a:b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</a:br>
            <a: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  <a:t>Richard Patterson</a:t>
            </a:r>
            <a:b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</a:br>
            <a:r>
              <a:rPr lang="en-AU" sz="3100" b="1" dirty="0" smtClean="0">
                <a:latin typeface="Kristen ITC" panose="03050502040202030202" pitchFamily="66" charset="0"/>
                <a:cs typeface="Arial" panose="020B0604020202020204" pitchFamily="34" charset="0"/>
              </a:rPr>
              <a:t>Assistant     </a:t>
            </a:r>
            <a:r>
              <a:rPr lang="en-AU" sz="3100" b="1" dirty="0" smtClean="0">
                <a:solidFill>
                  <a:srgbClr val="0070C0"/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zone</a:t>
            </a:r>
            <a:r>
              <a:rPr lang="en-AU" sz="3100" b="1" dirty="0" smtClean="0">
                <a:latin typeface="Kristen ITC" panose="03050502040202030202" pitchFamily="66" charset="0"/>
                <a:cs typeface="Arial" panose="020B0604020202020204" pitchFamily="34" charset="0"/>
              </a:rPr>
              <a:t> Officer</a:t>
            </a:r>
            <a: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  <a:t/>
            </a:r>
            <a:br>
              <a:rPr lang="en-AU" sz="3100" b="1" dirty="0">
                <a:latin typeface="Kristen ITC" panose="03050502040202030202" pitchFamily="66" charset="0"/>
                <a:cs typeface="Arial" panose="020B0604020202020204" pitchFamily="34" charset="0"/>
              </a:rPr>
            </a:br>
            <a:r>
              <a:rPr lang="en-AU" sz="31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Kristen ITC" panose="03050502040202030202" pitchFamily="66" charset="0"/>
                <a:cs typeface="Arial" panose="020B0604020202020204" pitchFamily="34" charset="0"/>
              </a:rPr>
              <a:t>Environmental Protection Division</a:t>
            </a:r>
            <a:r>
              <a:rPr lang="en-AU" b="1" dirty="0">
                <a:latin typeface="Kristen ITC" panose="03050502040202030202" pitchFamily="66" charset="0"/>
                <a:cs typeface="Arial" panose="020B0604020202020204" pitchFamily="34" charset="0"/>
              </a:rPr>
              <a:t/>
            </a:r>
            <a:br>
              <a:rPr lang="en-AU" b="1" dirty="0">
                <a:latin typeface="Kristen ITC" panose="03050502040202030202" pitchFamily="66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44" y="1487655"/>
            <a:ext cx="452008" cy="4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7601" y="2611537"/>
            <a:ext cx="10206720" cy="3293209"/>
          </a:xfrm>
          <a:prstGeom prst="rect">
            <a:avLst/>
          </a:prstGeom>
          <a:solidFill>
            <a:schemeClr val="bg1"/>
          </a:solidFill>
          <a:ln w="111125" cap="rnd" cmpd="tri">
            <a:solidFill>
              <a:schemeClr val="dk1"/>
            </a:solidFill>
            <a:prstDash val="solid"/>
          </a:ln>
          <a:effectLst>
            <a:reflection blurRad="6350" stA="50000" endA="300" endPos="43000" dist="508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en-AU" sz="5400" b="1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Laws  </a:t>
            </a:r>
            <a:r>
              <a:rPr lang="en-AU" sz="5400" b="1" dirty="0">
                <a:latin typeface="Arial" panose="020B0604020202020204" pitchFamily="34" charset="0"/>
                <a:cs typeface="Arial" panose="020B0604020202020204" pitchFamily="34" charset="0"/>
              </a:rPr>
              <a:t>and R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egulations</a:t>
            </a:r>
            <a:r>
              <a:rPr lang="en-AU" sz="5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A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aste </a:t>
            </a:r>
            <a:r>
              <a:rPr lang="en-A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A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anagement </a:t>
            </a:r>
            <a:r>
              <a:rPr lang="en-AU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 </a:t>
            </a:r>
            <a:r>
              <a:rPr lang="en-AU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AU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en-A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AU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ayer </a:t>
            </a:r>
            <a:r>
              <a:rPr lang="en-A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rotection </a:t>
            </a:r>
            <a:r>
              <a:rPr lang="en-AU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AU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5400" b="1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AU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ollution</a:t>
            </a:r>
            <a:r>
              <a:rPr lang="en-AU" sz="4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AU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endParaRPr lang="en-AU" sz="5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7626" y="1274535"/>
            <a:ext cx="822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Impact" panose="020B0806030902050204" pitchFamily="34" charset="0"/>
              </a:rPr>
              <a:t>Protect the </a:t>
            </a:r>
            <a:r>
              <a:rPr lang="en-US" sz="2800" dirty="0">
                <a:latin typeface="Impact" panose="020B0806030902050204" pitchFamily="34" charset="0"/>
              </a:rPr>
              <a:t>O</a:t>
            </a:r>
            <a:r>
              <a:rPr lang="en-US" sz="2800" dirty="0" smtClean="0">
                <a:latin typeface="Impact" panose="020B0806030902050204" pitchFamily="34" charset="0"/>
              </a:rPr>
              <a:t>zone Layer and </a:t>
            </a:r>
            <a:r>
              <a:rPr lang="en-US" sz="2800" dirty="0">
                <a:latin typeface="Impact" panose="020B0806030902050204" pitchFamily="34" charset="0"/>
              </a:rPr>
              <a:t>S</a:t>
            </a:r>
            <a:r>
              <a:rPr lang="en-US" sz="2800" dirty="0" smtClean="0">
                <a:latin typeface="Impact" panose="020B0806030902050204" pitchFamily="34" charset="0"/>
              </a:rPr>
              <a:t>top </a:t>
            </a:r>
            <a:r>
              <a:rPr lang="en-US" sz="2800" dirty="0">
                <a:latin typeface="Impact" panose="020B0806030902050204" pitchFamily="34" charset="0"/>
              </a:rPr>
              <a:t>G</a:t>
            </a:r>
            <a:r>
              <a:rPr lang="en-US" sz="2800" dirty="0" smtClean="0">
                <a:latin typeface="Impact" panose="020B0806030902050204" pitchFamily="34" charset="0"/>
              </a:rPr>
              <a:t>lobal </a:t>
            </a:r>
            <a:r>
              <a:rPr lang="en-US" sz="2800" dirty="0">
                <a:latin typeface="Impact" panose="020B0806030902050204" pitchFamily="34" charset="0"/>
              </a:rPr>
              <a:t>W</a:t>
            </a:r>
            <a:r>
              <a:rPr lang="en-US" sz="2800" dirty="0" smtClean="0">
                <a:latin typeface="Impact" panose="020B0806030902050204" pitchFamily="34" charset="0"/>
              </a:rPr>
              <a:t>arming</a:t>
            </a:r>
            <a:endParaRPr lang="en-US" sz="28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63" y="3152113"/>
            <a:ext cx="74435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Ozone layer (made of Ozone, O3) is a very thin layer that exist about 15km from the earths surface. It acts like a blanket to protect the earth from harmful UV light. </a:t>
            </a:r>
          </a:p>
          <a:p>
            <a:endParaRPr lang="en-US" sz="2400" dirty="0" smtClean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Gases used in fridges and air-conditioners can break the ozone layer</a:t>
            </a:r>
          </a:p>
          <a:p>
            <a:endParaRPr lang="en-US" sz="2400" dirty="0" smtClean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The Gases also contribute to Global </a:t>
            </a:r>
            <a:r>
              <a:rPr lang="en-US" sz="240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</a:t>
            </a:r>
            <a:r>
              <a:rPr lang="en-US" sz="2400" dirty="0" smtClean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arming</a:t>
            </a:r>
            <a:endParaRPr lang="en-US" sz="2400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8" name="Picture 2" descr="http://www.epcc.pref.osaka.jp/apec/eng/earth/ozone_layer_depletion/image/zu_g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755" y="2253756"/>
            <a:ext cx="4043554" cy="41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33400" dist="419100" dir="5220000" algn="ctr" rotWithShape="0">
              <a:srgbClr val="000000">
                <a:alpha val="8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159306" y="275422"/>
            <a:ext cx="7877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OZONE </a:t>
            </a:r>
            <a:endParaRPr lang="en-US" sz="4400" dirty="0">
              <a:solidFill>
                <a:srgbClr val="C00000"/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44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55306"/>
            <a:ext cx="8119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PEOPLE DIRECTLY INVOLVED WITH THE GASES</a:t>
            </a:r>
            <a:endParaRPr lang="en-US" sz="3600" b="1" dirty="0">
              <a:solidFill>
                <a:srgbClr val="C00000"/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44057" y="1785751"/>
            <a:ext cx="4395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accent2">
                    <a:lumMod val="75000"/>
                  </a:schemeClr>
                </a:solidFill>
                <a:latin typeface="Dirty Brush" pitchFamily="2" charset="0"/>
              </a:rPr>
              <a:t>RAC Technicians</a:t>
            </a:r>
            <a:endParaRPr lang="en-US" sz="3200" b="1" spc="300" dirty="0">
              <a:solidFill>
                <a:schemeClr val="accent2">
                  <a:lumMod val="75000"/>
                </a:schemeClr>
              </a:solidFill>
              <a:latin typeface="Dirty Bru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9947" y="1785750"/>
            <a:ext cx="494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 smtClean="0">
                <a:solidFill>
                  <a:schemeClr val="accent2">
                    <a:lumMod val="75000"/>
                  </a:schemeClr>
                </a:solidFill>
                <a:latin typeface="Dirty Brush" pitchFamily="2" charset="0"/>
              </a:rPr>
              <a:t>Customs Officers</a:t>
            </a:r>
            <a:endParaRPr lang="en-US" sz="3200" b="1" spc="300" dirty="0">
              <a:solidFill>
                <a:schemeClr val="accent2">
                  <a:lumMod val="75000"/>
                </a:schemeClr>
              </a:solidFill>
              <a:latin typeface="Dirty Brush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9" y="2450365"/>
            <a:ext cx="5045797" cy="4093654"/>
          </a:xfrm>
          <a:prstGeom prst="rect">
            <a:avLst/>
          </a:prstGeom>
          <a:effectLst>
            <a:outerShdw sx="1000" sy="1000" algn="r" rotWithShape="0">
              <a:prstClr val="black"/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132" y="2370525"/>
            <a:ext cx="4401799" cy="417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9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7672" y="3318692"/>
            <a:ext cx="6252073" cy="10772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Training helps Customs </a:t>
            </a:r>
            <a:r>
              <a:rPr lang="en-US" sz="2400" b="1" dirty="0"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O</a:t>
            </a:r>
            <a:r>
              <a:rPr lang="en-US" sz="2400" b="1" dirty="0" smtClean="0"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fficers to: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S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pot illegal imports of the gases </a:t>
            </a:r>
            <a:endParaRPr lang="en-US" sz="2000" b="1" dirty="0">
              <a:solidFill>
                <a:srgbClr val="0070C0"/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U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se equipment to test for illegal gases etc.</a:t>
            </a:r>
            <a:endParaRPr lang="en-US" sz="2000" b="1" dirty="0">
              <a:solidFill>
                <a:srgbClr val="0070C0"/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7672" y="5169068"/>
            <a:ext cx="6384275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Training helps Custom Brokers to: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K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now types of gases and their codes so they write in the correct information when they order the gases for their customers</a:t>
            </a:r>
            <a:endParaRPr lang="en-US" sz="2000" b="1" dirty="0">
              <a:solidFill>
                <a:srgbClr val="0070C0"/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</p:txBody>
      </p:sp>
      <p:pic>
        <p:nvPicPr>
          <p:cNvPr id="7" name="Picture 6" descr="R:\Marketing\GPR Photos\P11907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5" y="1150573"/>
            <a:ext cx="3166534" cy="20150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5" y="3335914"/>
            <a:ext cx="4373392" cy="3251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5" y="3335914"/>
            <a:ext cx="1515912" cy="11369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337672" y="1199459"/>
            <a:ext cx="6096000" cy="16312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400" b="1" dirty="0" smtClean="0"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Training helps Technicians to: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Know the Laws of the  Gases they work with</a:t>
            </a:r>
            <a:endParaRPr lang="en-US" sz="2000" b="1" dirty="0">
              <a:solidFill>
                <a:srgbClr val="0070C0"/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R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educe </a:t>
            </a: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L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eaking </a:t>
            </a: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of the 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Gases </a:t>
            </a:r>
            <a:r>
              <a:rPr lang="en-US" sz="2000" b="1" dirty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in their </a:t>
            </a:r>
            <a:r>
              <a:rPr lang="en-US" sz="2000" b="1" dirty="0" smtClean="0">
                <a:solidFill>
                  <a:srgbClr val="0070C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work</a:t>
            </a:r>
          </a:p>
          <a:p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M</a:t>
            </a:r>
            <a:r>
              <a:rPr lang="en-US" sz="1600" b="1" dirty="0" smtClean="0">
                <a:solidFill>
                  <a:srgbClr val="C0000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ust not allow gases in fridges and air-conditioners to leak</a:t>
            </a:r>
            <a:endParaRPr lang="en-US" sz="1600" b="1" dirty="0">
              <a:solidFill>
                <a:srgbClr val="C00000"/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2021" y="272413"/>
            <a:ext cx="839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Training &amp; Information Sharing</a:t>
            </a:r>
            <a:endParaRPr lang="en-US" sz="4000" dirty="0">
              <a:solidFill>
                <a:srgbClr val="C00000"/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9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:\Marketing\GPR Photos\P11906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57" y="702270"/>
            <a:ext cx="4108449" cy="23496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41217" y="1877084"/>
            <a:ext cx="402566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Kozuka Mincho Pro M" panose="02020600000000000000" pitchFamily="18" charset="-128"/>
                <a:ea typeface="Kozuka Mincho Pro M" panose="02020600000000000000" pitchFamily="18" charset="-128"/>
              </a:rPr>
              <a:t>Nov 2017 </a:t>
            </a:r>
          </a:p>
          <a:p>
            <a:pPr algn="ctr"/>
            <a:r>
              <a:rPr lang="en-US" sz="2000" b="1" dirty="0" smtClean="0">
                <a:latin typeface="Kozuka Mincho Pro M" panose="02020600000000000000" pitchFamily="18" charset="-128"/>
                <a:ea typeface="Kozuka Mincho Pro M" panose="02020600000000000000" pitchFamily="18" charset="-128"/>
              </a:rPr>
              <a:t>Training to RAC technicians in Port Vila</a:t>
            </a:r>
            <a:endParaRPr lang="en-US" sz="2000" b="1" dirty="0">
              <a:latin typeface="Kozuka Mincho Pro M" panose="02020600000000000000" pitchFamily="18" charset="-128"/>
              <a:ea typeface="Kozuka Mincho Pro M" panose="02020600000000000000" pitchFamily="18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57" y="3416918"/>
            <a:ext cx="4108449" cy="266439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5" name="TextBox 4"/>
          <p:cNvSpPr txBox="1"/>
          <p:nvPr/>
        </p:nvSpPr>
        <p:spPr>
          <a:xfrm>
            <a:off x="5041217" y="3835785"/>
            <a:ext cx="39156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Aug 2017 </a:t>
            </a:r>
            <a:endParaRPr lang="en-US" sz="2800" b="1" dirty="0">
              <a:solidFill>
                <a:srgbClr val="002060"/>
              </a:solidFill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  <a:p>
            <a:pPr algn="ctr"/>
            <a:r>
              <a:rPr lang="en-US" sz="2000" b="1" dirty="0" smtClean="0"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Training to Customs  Officers and Brokers in Port Vila</a:t>
            </a:r>
            <a:endParaRPr lang="en-US" sz="2000" b="1" dirty="0">
              <a:latin typeface="Kozuka Mincho Pro B" panose="02020800000000000000" pitchFamily="18" charset="-128"/>
              <a:ea typeface="Kozuka Mincho Pro 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42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40224" y="128301"/>
            <a:ext cx="8522514" cy="171151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6">
                  <a:lumMod val="40000"/>
                  <a:lumOff val="60000"/>
                </a:schemeClr>
              </a:gs>
              <a:gs pos="83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Which </a:t>
            </a:r>
            <a:r>
              <a:rPr lang="en-US" sz="3200" dirty="0" smtClean="0">
                <a:solidFill>
                  <a:srgbClr val="C00000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STUDIES</a:t>
            </a:r>
            <a:r>
              <a:rPr lang="en-US" sz="3200" dirty="0" smtClean="0">
                <a:solidFill>
                  <a:schemeClr val="tx1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 can you do to work as an</a:t>
            </a:r>
          </a:p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Dirty Brush" pitchFamily="2" charset="0"/>
                <a:ea typeface="Kozuka Gothic Pro H" panose="020B0800000000000000" pitchFamily="34" charset="-128"/>
              </a:rPr>
              <a:t>“Environmental Officer” </a:t>
            </a:r>
            <a:r>
              <a:rPr lang="en-US" sz="2800" dirty="0" smtClean="0">
                <a:solidFill>
                  <a:schemeClr val="tx1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in the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Environmental Protection Division?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439744" y="3399308"/>
            <a:ext cx="4821523" cy="705852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spc="600" dirty="0" smtClean="0">
                <a:solidFill>
                  <a:srgbClr val="FFFF00"/>
                </a:solidFill>
                <a:latin typeface="Bomber Balloon" pitchFamily="2" charset="0"/>
              </a:rPr>
              <a:t>Environmental management</a:t>
            </a:r>
            <a:endParaRPr lang="en-US" sz="4000" b="1" spc="600" dirty="0">
              <a:solidFill>
                <a:srgbClr val="FFFF00"/>
              </a:solidFill>
              <a:latin typeface="Bomber Balloon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595005" y="3438471"/>
            <a:ext cx="4262273" cy="721895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spc="300" dirty="0" smtClean="0">
                <a:solidFill>
                  <a:srgbClr val="FFFF00"/>
                </a:solidFill>
                <a:latin typeface="Bomber Balloon" pitchFamily="2" charset="0"/>
              </a:rPr>
              <a:t>Environmental Chemistry</a:t>
            </a:r>
            <a:endParaRPr lang="en-US" sz="4000" spc="300" dirty="0">
              <a:solidFill>
                <a:srgbClr val="FFFF00"/>
              </a:solidFill>
              <a:latin typeface="Bomber Balloon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99817" y="5375894"/>
            <a:ext cx="4452650" cy="6096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spc="300" dirty="0" smtClean="0">
                <a:solidFill>
                  <a:schemeClr val="accent2">
                    <a:lumMod val="75000"/>
                  </a:schemeClr>
                </a:solidFill>
                <a:latin typeface="Bomber Balloon" pitchFamily="2" charset="0"/>
              </a:rPr>
              <a:t>Environmental Science</a:t>
            </a:r>
            <a:endParaRPr lang="en-US" sz="4000" spc="300" dirty="0">
              <a:solidFill>
                <a:schemeClr val="accent2">
                  <a:lumMod val="75000"/>
                </a:schemeClr>
              </a:solidFill>
              <a:latin typeface="Bomber Balloo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6439744" y="5375894"/>
            <a:ext cx="4953725" cy="481263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b="1" spc="300" dirty="0" smtClean="0">
                <a:solidFill>
                  <a:schemeClr val="accent2">
                    <a:lumMod val="75000"/>
                  </a:schemeClr>
                </a:solidFill>
                <a:latin typeface="Bomber Balloon" pitchFamily="2" charset="0"/>
              </a:rPr>
              <a:t>Environmental Law</a:t>
            </a:r>
            <a:endParaRPr lang="en-US" sz="4000" b="1" spc="300" dirty="0">
              <a:solidFill>
                <a:schemeClr val="accent2">
                  <a:lumMod val="75000"/>
                </a:schemeClr>
              </a:solidFill>
              <a:latin typeface="Bomber Ballo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4900" y="1355183"/>
            <a:ext cx="10888132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spc="600" dirty="0" smtClean="0">
                <a:latin typeface="Super Sunrise" panose="03000600000000000000" pitchFamily="66" charset="0"/>
              </a:rPr>
              <a:t>The environment is our LIFE</a:t>
            </a:r>
          </a:p>
          <a:p>
            <a:pPr algn="ctr"/>
            <a:endParaRPr lang="en-US" sz="2800" b="1" spc="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800" b="1" spc="600" dirty="0" smtClean="0">
                <a:solidFill>
                  <a:schemeClr val="accent6">
                    <a:lumMod val="75000"/>
                  </a:schemeClr>
                </a:solidFill>
              </a:rPr>
              <a:t>DEPC would like to encourage you all to assist in any small way to keep Vanuatu’s environment clean and safe . </a:t>
            </a:r>
          </a:p>
          <a:p>
            <a:pPr algn="ctr"/>
            <a:endParaRPr lang="en-US" sz="2400" b="1" spc="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spc="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must start in your own home/ school and to your community.</a:t>
            </a:r>
          </a:p>
          <a:p>
            <a:endParaRPr lang="en-US" sz="2800" b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US" sz="5400" b="1" dirty="0" smtClean="0">
                <a:solidFill>
                  <a:srgbClr val="FFC000"/>
                </a:solidFill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Keep Vanuatu Beautiful and SAFE</a:t>
            </a:r>
            <a:endParaRPr lang="en-US" sz="5400" b="1" dirty="0">
              <a:solidFill>
                <a:srgbClr val="FFC000"/>
              </a:solidFill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0756" y="237732"/>
            <a:ext cx="6256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Kozuka Gothic Pro H" panose="020B0800000000000000" pitchFamily="34" charset="-128"/>
                <a:ea typeface="Kozuka Gothic Pro H" panose="020B0800000000000000" pitchFamily="34" charset="-128"/>
              </a:rPr>
              <a:t>CONCLUSION</a:t>
            </a:r>
            <a:endParaRPr lang="en-US" sz="6000" b="1" dirty="0">
              <a:solidFill>
                <a:srgbClr val="C00000"/>
              </a:solidFill>
              <a:latin typeface="Kozuka Gothic Pro H" panose="020B0800000000000000" pitchFamily="34" charset="-128"/>
              <a:ea typeface="Kozuka Gothic Pro H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04213" y="6412174"/>
            <a:ext cx="600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More Info Contact: DEPC on 25302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2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2400</TotalTime>
  <Words>293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5" baseType="lpstr">
      <vt:lpstr>Adobe Fan Heiti Std B</vt:lpstr>
      <vt:lpstr>Adobe Gothic Std B</vt:lpstr>
      <vt:lpstr>Arial</vt:lpstr>
      <vt:lpstr>Bomber Balloon</vt:lpstr>
      <vt:lpstr>Calibri</vt:lpstr>
      <vt:lpstr>Calibri Light</vt:lpstr>
      <vt:lpstr>Dirty Brush</vt:lpstr>
      <vt:lpstr>Impact</vt:lpstr>
      <vt:lpstr>Kozuka Gothic Pro H</vt:lpstr>
      <vt:lpstr>Kozuka Mincho Pro B</vt:lpstr>
      <vt:lpstr>Kozuka Mincho Pro M</vt:lpstr>
      <vt:lpstr>Kristen ITC</vt:lpstr>
      <vt:lpstr>Lucida Handwriting</vt:lpstr>
      <vt:lpstr>Soul Paint</vt:lpstr>
      <vt:lpstr>Super Sunrise</vt:lpstr>
      <vt:lpstr>Wingdings</vt:lpstr>
      <vt:lpstr>Office Theme</vt:lpstr>
      <vt:lpstr> INTRODUCTION  Richard Patterson Assistant     zone Officer Environmental Protection Division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Roselyn Bue</dc:creator>
  <cp:lastModifiedBy>User</cp:lastModifiedBy>
  <cp:revision>86</cp:revision>
  <dcterms:created xsi:type="dcterms:W3CDTF">2018-05-29T03:03:46Z</dcterms:created>
  <dcterms:modified xsi:type="dcterms:W3CDTF">2019-05-23T07:56:24Z</dcterms:modified>
</cp:coreProperties>
</file>